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Poppins" panose="020B0600000101010101" charset="0"/>
      <p:regular r:id="rId20"/>
      <p:bold r:id="rId21"/>
      <p:italic r:id="rId22"/>
      <p:boldItalic r:id="rId23"/>
    </p:embeddedFont>
    <p:embeddedFont>
      <p:font typeface="Arial Black" panose="020B0A04020102020204" pitchFamily="34" charset="0"/>
      <p:regular r:id="rId24"/>
      <p:bold r:id="rId25"/>
    </p:embeddedFont>
    <p:embeddedFont>
      <p:font typeface="Noto Sans KR Medium" panose="020B0200000000000000" pitchFamily="50" charset="-127"/>
      <p:regular r:id="rId26"/>
    </p:embeddedFont>
    <p:embeddedFont>
      <p:font typeface="Noto Sans KR" panose="020B0200000000000000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to Sans KR Black" panose="020B0200000000000000" pitchFamily="50" charset="-127"/>
      <p:bold r:id="rId33"/>
    </p:embeddedFont>
    <p:embeddedFont>
      <p:font typeface="Roboto Mono" panose="020B0600000101010101" charset="0"/>
      <p:regular r:id="rId34"/>
      <p:bold r:id="rId35"/>
      <p:italic r:id="rId36"/>
      <p:boldItalic r:id="rId37"/>
    </p:embeddedFont>
    <p:embeddedFont>
      <p:font typeface="Lato" panose="020B060000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9aeb2c3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99aeb2c3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aeb2c3a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99aeb2c3a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9aeb2c3a7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99aeb2c3a7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9aeb2c3a7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99aeb2c3a7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305276" y="2380437"/>
            <a:ext cx="11581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OSPF/EIGRP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라우팅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재분배</a:t>
            </a:r>
            <a:r>
              <a:rPr lang="en-US" sz="45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HSRP </a:t>
            </a:r>
            <a:r>
              <a:rPr lang="en-US" sz="45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581025" y="3586162"/>
            <a:ext cx="1102995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네트워크</a:t>
            </a:r>
            <a:r>
              <a:rPr lang="en-US" sz="180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시뮬레이션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재분배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멀티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에어리어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, NAT, HSRP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581025" y="1943100"/>
            <a:ext cx="52768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L3_Switch_8과 L3_Switch_6가 OSPF Area 1 의 게이트웨이 역할 수행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81025" y="25799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76275" y="2579924"/>
            <a:ext cx="508635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 (Switch Virtual Interface):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VLAN 80 (Staff)과 VLAN 81 (Guest)의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(IP)를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SVI에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581025" y="323714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" y="3237149"/>
            <a:ext cx="508635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Load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Sharing 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교차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):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857250" y="349432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961950" y="36175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80: R8(Active,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150),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R6(Standby,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100)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57250" y="3894374"/>
            <a:ext cx="10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68594" y="3983187"/>
            <a:ext cx="48006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lvl="0">
              <a:lnSpc>
                <a:spcPct val="1500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 81: R6(Active,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150),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R8(Standby, </a:t>
            </a:r>
            <a:r>
              <a:rPr lang="en-US" altLang="ko-KR" sz="1350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</a:t>
            </a:r>
            <a:r>
              <a:rPr lang="en-US" altLang="ko-KR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100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HSRP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이중화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 및 Load </a:t>
            </a:r>
            <a:r>
              <a:rPr lang="en-US" sz="3600" b="1" i="0" u="none" strike="noStrike" cap="none" dirty="0" smtClean="0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Sharing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4516376"/>
            <a:ext cx="5201376" cy="7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5368929"/>
            <a:ext cx="5268060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7772" y="1589528"/>
            <a:ext cx="4433244" cy="512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98514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50" y="3621518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2190750" y="2699974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L3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계층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(Distribution)와 Switch5/Switch6 (Access)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간에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3계층 LAN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구조를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190750" y="3182701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Native VLAN Mismatch: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HSRP Standby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스플릿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브레인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오류의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원인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190750" y="3624591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 VLAN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Switch12, S5, S6 및 R8/R6의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Native VLAN 999 (Dummy VLAN)로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통일하여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190750" y="4279426"/>
            <a:ext cx="81915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최적화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Switch12 (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분배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스위치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)가 Root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Bridge가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되도록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&lt;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spanning-tree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80,81 priority </a:t>
            </a:r>
            <a:r>
              <a:rPr lang="en-US" sz="1350" b="1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0&gt;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로 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STP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Priority를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조정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3" y="274322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2242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75" y="3705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463" y="4351427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L2 안정화: Trunking 및 Spanning Tree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152650"/>
            <a:ext cx="52768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971550" y="2543175"/>
            <a:ext cx="47205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Guest (VLAN 81)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971550" y="3212626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SVI 인바운드 ACL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971550" y="3828765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L3_Switch_8/6의 Vlan81에 적용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1066800" y="425739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162050" y="4257390"/>
            <a:ext cx="43053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허용: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인터넷 (8.8.8.8)만 허용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1066800" y="4657440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1162050" y="4657440"/>
            <a:ext cx="43053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차단: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모든 내부망(VLAN 80, OSPF Core, EIGRP) 접근 차단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정책: ACL을 통한 Guest VLAN 격리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713" y="3706825"/>
            <a:ext cx="5058481" cy="252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25155" b="4809"/>
          <a:stretch/>
        </p:blipFill>
        <p:spPr>
          <a:xfrm>
            <a:off x="6572713" y="1255834"/>
            <a:ext cx="4763165" cy="22684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85212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947371" y="1783434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0: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</a:p>
          <a:p>
            <a:pPr>
              <a:lnSpc>
                <a:spcPct val="112500"/>
              </a:lnSpc>
              <a:buSzPts val="1350"/>
            </a:pP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616211" y="178343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711461" y="1783434"/>
            <a:ext cx="508635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6211" y="2542928"/>
            <a:ext cx="3896269" cy="172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21" y="2731129"/>
            <a:ext cx="3896269" cy="341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676274" y="1773038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833088" y="1684911"/>
            <a:ext cx="3651006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내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통신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192.168.7.10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192.168.9.10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6525929" y="1813499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6716429" y="1684911"/>
            <a:ext cx="508635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→ OSPF Area 1: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192.168.5.10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 →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4" y="2618802"/>
            <a:ext cx="3972479" cy="343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1179" y="2618802"/>
            <a:ext cx="3867690" cy="342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/>
        </p:nvSpPr>
        <p:spPr>
          <a:xfrm>
            <a:off x="709125" y="1398561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804375" y="1398561"/>
            <a:ext cx="5086500" cy="94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>
              <a:lnSpc>
                <a:spcPct val="112500"/>
              </a:lnSpc>
              <a:buSzPts val="1350"/>
            </a:pP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OSPF Area 0: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 smtClean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0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altLang="ko-KR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 </a:t>
            </a:r>
            <a:r>
              <a:rPr lang="en-US" altLang="ko-KR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192.168.8.10 → 192.168.1.10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320937" y="136536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416187" y="136536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Vlan(Staff) → 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5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6225687" y="3946024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6368562" y="3919029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(Staff) → Internet (NAT):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872" y="1963626"/>
            <a:ext cx="3829584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937" y="4560570"/>
            <a:ext cx="4001058" cy="171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125" y="2346256"/>
            <a:ext cx="3867690" cy="34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/>
        </p:nvSpPr>
        <p:spPr>
          <a:xfrm>
            <a:off x="676275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771525" y="1473613"/>
            <a:ext cx="5086350" cy="71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lvl="0">
              <a:lnSpc>
                <a:spcPct val="112500"/>
              </a:lnSpc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(Guest) → EIGRP: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→ </a:t>
            </a: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192.168.5.10</a:t>
            </a:r>
            <a:b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350" b="0" i="0" u="none" strike="noStrike" cap="none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192.168.81.10 </a:t>
            </a:r>
            <a:r>
              <a:rPr lang="en-US" altLang="ko-KR" sz="1350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→ </a:t>
            </a:r>
            <a:r>
              <a:rPr lang="en-US" altLang="ko-KR" sz="1350" dirty="0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192.168.0.10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6497731" y="1473613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6592981" y="1473613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OSPF Area 1: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192.168.8.10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6497731" y="3640225"/>
            <a:ext cx="952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•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6592981" y="3640225"/>
            <a:ext cx="5086500" cy="46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Vlan(Guest) → Internet (NAT):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ping 192.168.</a:t>
            </a:r>
            <a:r>
              <a:rPr lang="en-US" sz="135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81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.10 → 8.8.8.8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검증: End-to-End Ping Test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" y="2371393"/>
            <a:ext cx="4048690" cy="29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2981" y="4256645"/>
            <a:ext cx="4086795" cy="16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2981" y="2035764"/>
            <a:ext cx="3991532" cy="14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/>
        </p:nvSpPr>
        <p:spPr>
          <a:xfrm>
            <a:off x="2190750" y="2957474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이기종 프로토콜 통합 (OSPF/EIGRP)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ASBR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에서의 양방향 재분배 설정과 경로 필터링</a:t>
            </a:r>
            <a:endParaRPr sz="16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2190750" y="3405137"/>
            <a:ext cx="86481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OSPF Area 설계의 중요성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Stub/NSSA Area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는 라우팅 테이블을 단순화하지만, 외부 경로(E2) 학습 여부에 따른 설계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2190750" y="3843312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L3 </a:t>
            </a:r>
            <a:r>
              <a:rPr lang="en-US" sz="1300" b="1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스위치</a:t>
            </a:r>
            <a:r>
              <a:rPr lang="en-US" sz="1300" b="1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Packet Tracer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라우터의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ROAS/VLAN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(VTP/SVI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미지원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)는, 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L3 </a:t>
            </a:r>
            <a:r>
              <a:rPr lang="en-US" sz="1300" dirty="0" err="1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스위치</a:t>
            </a:r>
            <a:r>
              <a:rPr lang="en-US" sz="1300" dirty="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(SVI)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역할을</a:t>
            </a:r>
            <a:r>
              <a:rPr lang="en-US" sz="1300" dirty="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대체</a:t>
            </a:r>
            <a:endParaRPr sz="13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2190750" y="4281487"/>
            <a:ext cx="8191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L2 안정화 :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300">
                <a:solidFill>
                  <a:srgbClr val="188038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 Mono"/>
                <a:sym typeface="Roboto Mono"/>
              </a:rPr>
              <a:t>Native VLAN 불일치</a:t>
            </a:r>
            <a:r>
              <a:rPr lang="en-US" sz="1300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따른 HSRP Hello 패킷 드롭을, Native VLAN을 통일하여 L2 안정성을 확보</a:t>
            </a:r>
            <a:endParaRPr sz="13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pic>
        <p:nvPicPr>
          <p:cNvPr id="305" name="Google Shape;305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3005099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5277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89093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29112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581025" y="5810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🏁 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결론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및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학습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포인트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61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5875" y="1369626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994" y="3983512"/>
            <a:ext cx="504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5875" y="3973043"/>
            <a:ext cx="504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558049" y="2444960"/>
            <a:ext cx="3370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1: 라우팅 통합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76300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ASBR에서 OSPF와 EIGRP 간의 양방향 재분배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485704" y="2444960"/>
            <a:ext cx="2720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2: 확장성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540824" y="3085618"/>
            <a:ext cx="47339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ABR을 통해 OSPF 백본(Area 0)과 지사(Area 1)를 분리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718070" y="5200730"/>
            <a:ext cx="3050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3: 고가용성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85875" y="5830371"/>
            <a:ext cx="391477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HSRP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로드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밸런싱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465701" y="5200730"/>
            <a:ext cx="2760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D47A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4: 인터넷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602736" y="5830371"/>
            <a:ext cx="46101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 Black"/>
                <a:sym typeface="Arial Black"/>
              </a:rPr>
              <a:t>NAT GW를 통해 모든 내부망의 인터넷 접속을 제어</a:t>
            </a:r>
            <a:endParaRPr sz="1400" b="0" i="0" u="none" strike="noStrike" cap="none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14659" y="17242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1712" y="182329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4660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79186" y="44401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702812" y="437451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아키텍처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목표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아키텍쳐 토폴로지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03" y="1654914"/>
            <a:ext cx="6068635" cy="451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438" y="1654914"/>
            <a:ext cx="5333890" cy="45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528762"/>
            <a:ext cx="52768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71550" y="1919287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R3 (ASBR): OSPF ↔ EIGRP </a:t>
            </a:r>
            <a:r>
              <a:rPr lang="en-US" sz="2200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재분배</a:t>
            </a:r>
            <a:endParaRPr sz="220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971550" y="257651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간의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양방향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재분배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971550" y="3452812"/>
            <a:ext cx="47205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R2 (ABR): Area 0 ↔ Area 1 </a:t>
            </a:r>
            <a:r>
              <a:rPr lang="en-US" sz="22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연결</a:t>
            </a:r>
            <a:endParaRPr sz="22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971550" y="4356042"/>
            <a:ext cx="44958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초기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stub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시 EIGRP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외부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(O E2)가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차단되는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문제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71550" y="4869737"/>
            <a:ext cx="44958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[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해결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]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Area 1을 "Normal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Area"로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변경하여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(E2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포함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학습을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 smtClean="0">
                <a:solidFill>
                  <a:srgbClr val="33415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허용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1025" y="557212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라우팅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프로토콜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3600" b="1" i="0" u="none" strike="noStrike" cap="none" dirty="0" err="1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3600" b="1" i="0" u="none" strike="noStrike" cap="none" dirty="0">
                <a:solidFill>
                  <a:srgbClr val="0D47A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Noto Sans KR"/>
                <a:sym typeface="Noto Sans KR"/>
              </a:rPr>
              <a:t>: ASBR &amp; ABR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Noto Sans KR"/>
              <a:sym typeface="Noto Sans KR"/>
            </a:endParaRPr>
          </a:p>
        </p:txBody>
      </p:sp>
      <p:pic>
        <p:nvPicPr>
          <p:cNvPr id="11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0" y="1528761"/>
            <a:ext cx="5276850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3142"/>
          <a:stretch/>
        </p:blipFill>
        <p:spPr>
          <a:xfrm>
            <a:off x="7033700" y="1821030"/>
            <a:ext cx="3465456" cy="2454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700" y="4356042"/>
            <a:ext cx="3465456" cy="1759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2190750" y="29492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게이트웨이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(R4):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ISP_Router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(200.0.0.1)로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향하는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Static Route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190750" y="340725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기본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경로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r>
              <a:rPr lang="en-US" sz="1350" b="1" i="0" u="none" strike="noStrike" cap="none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OSPF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프로세스에서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O*E2 (0.0.0.0/0)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경로를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백본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(Area 0)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전파</a:t>
            </a:r>
            <a:endParaRPr sz="14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190750" y="3819525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NAT (PAT):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ip nat inside source list ACL_FOR_NAT interface Gi0/2.200 overload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190750" y="4267200"/>
            <a:ext cx="8191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ACL 수정: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초기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permit ip 10.0.0.0 </a:t>
            </a:r>
            <a:r>
              <a:rPr lang="en-US" sz="1350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… &gt; 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ACL이 OSPF 코어망까지 NAT 변환하여 라우팅 충돌 발생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190750" y="4714875"/>
            <a:ext cx="819150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해결: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  192.168.x.x (LAN) 및 10.3.0.0 (EIGRP Transit)만 변환하도록 ACL을 수정하여 문제 해결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9" name="Google Shape;12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2" y="3004154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43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0700" y="3893481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43148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4762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81025" y="5810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D47A1"/>
                </a:solidFill>
                <a:latin typeface="Noto Sans KR"/>
                <a:ea typeface="Noto Sans KR"/>
                <a:cs typeface="Noto Sans KR"/>
                <a:sym typeface="Noto Sans KR"/>
              </a:rPr>
              <a:t>인터넷 게이트웨이: NAT 및 기본 경로 전파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04875" y="196579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클라우드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수행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904875" y="245463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Loopback0: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8.8.8.8 (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Internet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DNS)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할당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Ping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테스트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최종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목적지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904875" y="3298305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Gi0/0: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Router4와 200.0.0.1/30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대역으로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연결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904875" y="377268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반환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NAT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변환된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패킷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(10.x, 192.168.x)의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응답이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Router4 (200.0.0.2)로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돌아올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수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있도록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정적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1.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ISP_Router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인터넷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시뮬레이션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4" name="Google Shape;14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431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36039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87280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425" y="1576550"/>
            <a:ext cx="4413675" cy="45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889488" y="1990725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역할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OSPF Area 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코어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라우터</a:t>
            </a: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/>
            </a:r>
            <a:b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500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          </a:t>
            </a:r>
            <a:r>
              <a:rPr lang="en-US" sz="15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모든</a:t>
            </a:r>
            <a:r>
              <a:rPr lang="en-US" sz="15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내부망의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유일한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인터넷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5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게이트웨이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904950" y="2763321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ROAS (Router-on-a-Stick):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428750" y="322946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Gi0/2를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트렁크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포트로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사용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428750" y="3714492"/>
            <a:ext cx="44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서브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인터페이스를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생성하여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L3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기능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구현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2. Router4 (NAT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게이트웨이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)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478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8479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29565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378068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375" y="1990725"/>
            <a:ext cx="5334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27621"/>
            <a:ext cx="5286375" cy="395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962025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인터페이스</a:t>
            </a: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 및 ACL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설정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962025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목표: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다수 사설 IP → 단일 공인 IP (200.0.0.2) 변환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62025" y="347826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outside: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Gi0/2.200 (VLAN 200) - ISP 방향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962025" y="4312592"/>
            <a:ext cx="4505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Gi0/2.4 (내부 LAN) 및 OSPF 백본 (Gi0/0, Gi0/1)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6724650" y="2318146"/>
            <a:ext cx="47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ACL 및 NAT </a:t>
            </a:r>
            <a:r>
              <a:rPr lang="en-US" sz="2400" b="1" i="0" u="none" strike="noStrike" cap="none" dirty="0" err="1">
                <a:solidFill>
                  <a:srgbClr val="0A4AB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명령어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724650" y="2965846"/>
            <a:ext cx="450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ACL_FOR_NAT (변환 대상):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724650" y="4353073"/>
            <a:ext cx="4505400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PAT 명령어 (Overload):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nat inside source list ACL_FOR_NAT interface Gi0/2.200 overload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997650" y="3425240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PC/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서버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LAN (192.168.x.x)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997650" y="3847702"/>
            <a:ext cx="4457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Transit (10.3.0.0)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3. NAT (PAT)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설정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상세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79" name="Google Shape;17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5258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4650" y="3915667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084189"/>
            <a:ext cx="3429000" cy="364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955833" y="3189089"/>
            <a:ext cx="26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Router4 (Static)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66775" y="3941564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route 0.0.0.0 0.0.0.0 200.0.0.1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866775" y="4791075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ISP_Router로 가는 정적 기본 경로를 설정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335905" y="3189089"/>
            <a:ext cx="15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OSPF 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712642" y="3941564"/>
            <a:ext cx="2766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default-information originate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676700" y="4791069"/>
            <a:ext cx="28386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기본 경로를 OSPF (O*E2 0.0.0.0/0)로 </a:t>
            </a:r>
            <a:r>
              <a:rPr lang="en-US" sz="120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전파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8690848" y="3189089"/>
            <a:ext cx="24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BFA5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oppins"/>
                <a:sym typeface="Poppins"/>
              </a:rPr>
              <a:t>EIGRP 전파 (R3)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8486775" y="3941564"/>
            <a:ext cx="2838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ip summary-address eigrp 100 0.0.0.0 0.0.0.0</a:t>
            </a:r>
            <a:endParaRPr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310194" y="4834707"/>
            <a:ext cx="319160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OSPF로부터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학습한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경로를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b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</a:b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EIGRP </a:t>
            </a:r>
            <a:r>
              <a:rPr lang="en-US" sz="1200" b="0" i="0" u="none" strike="noStrike" cap="none" dirty="0" err="1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영역으로</a:t>
            </a:r>
            <a:r>
              <a:rPr lang="en-US" sz="1200" b="0" i="0" u="none" strike="noStrike" cap="none" dirty="0" smtClean="0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rgbClr val="475569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Lato"/>
                <a:sym typeface="Lato"/>
              </a:rPr>
              <a:t>주입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97" name="Google Shape;19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239851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8825" y="2398514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571500" y="571500"/>
            <a:ext cx="116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4.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기본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경로</a:t>
            </a:r>
            <a:r>
              <a:rPr lang="en-US" sz="3000" b="1" i="0" u="none" strike="noStrike" cap="none" dirty="0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 (Default Route) </a:t>
            </a:r>
            <a:r>
              <a:rPr lang="en-US" sz="3000" b="1" i="0" u="none" strike="noStrike" cap="none" dirty="0" err="1">
                <a:solidFill>
                  <a:srgbClr val="0A4AB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oppins"/>
                <a:sym typeface="Poppins"/>
              </a:rPr>
              <a:t>전파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810</Words>
  <Application>Microsoft Office PowerPoint</Application>
  <PresentationFormat>와이드스크린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</vt:lpstr>
      <vt:lpstr>Poppins</vt:lpstr>
      <vt:lpstr>Arial Black</vt:lpstr>
      <vt:lpstr>Noto Sans KR Medium</vt:lpstr>
      <vt:lpstr>Noto Sans KR</vt:lpstr>
      <vt:lpstr>Calibri</vt:lpstr>
      <vt:lpstr>Noto Sans KR Black</vt:lpstr>
      <vt:lpstr>Roboto Mono</vt:lpstr>
      <vt:lpstr>Lato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i</cp:lastModifiedBy>
  <cp:revision>11</cp:revision>
  <dcterms:modified xsi:type="dcterms:W3CDTF">2025-11-17T07:36:01Z</dcterms:modified>
</cp:coreProperties>
</file>